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325" r:id="rId4"/>
    <p:sldId id="348" r:id="rId5"/>
    <p:sldId id="347" r:id="rId6"/>
    <p:sldId id="346" r:id="rId7"/>
    <p:sldId id="349" r:id="rId8"/>
    <p:sldId id="350" r:id="rId9"/>
    <p:sldId id="352" r:id="rId10"/>
    <p:sldId id="328" r:id="rId11"/>
    <p:sldId id="324" r:id="rId12"/>
    <p:sldId id="355" r:id="rId13"/>
    <p:sldId id="354" r:id="rId14"/>
    <p:sldId id="351" r:id="rId15"/>
    <p:sldId id="267" r:id="rId16"/>
    <p:sldId id="307" r:id="rId17"/>
    <p:sldId id="308" r:id="rId18"/>
    <p:sldId id="309" r:id="rId19"/>
    <p:sldId id="311" r:id="rId20"/>
    <p:sldId id="310" r:id="rId21"/>
    <p:sldId id="313" r:id="rId22"/>
    <p:sldId id="314" r:id="rId23"/>
    <p:sldId id="317" r:id="rId24"/>
    <p:sldId id="318" r:id="rId25"/>
    <p:sldId id="319" r:id="rId26"/>
    <p:sldId id="320" r:id="rId27"/>
    <p:sldId id="321" r:id="rId28"/>
    <p:sldId id="306" r:id="rId29"/>
    <p:sldId id="269" r:id="rId30"/>
    <p:sldId id="270" r:id="rId31"/>
    <p:sldId id="285" r:id="rId32"/>
    <p:sldId id="284" r:id="rId33"/>
    <p:sldId id="261" r:id="rId34"/>
    <p:sldId id="316" r:id="rId35"/>
    <p:sldId id="264" r:id="rId36"/>
    <p:sldId id="265" r:id="rId37"/>
    <p:sldId id="279" r:id="rId38"/>
    <p:sldId id="260" r:id="rId39"/>
    <p:sldId id="268" r:id="rId40"/>
    <p:sldId id="2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66"/>
    <p:restoredTop sz="94761"/>
  </p:normalViewPr>
  <p:slideViewPr>
    <p:cSldViewPr snapToGrid="0" snapToObjects="1">
      <p:cViewPr>
        <p:scale>
          <a:sx n="119" d="100"/>
          <a:sy n="119" d="100"/>
        </p:scale>
        <p:origin x="171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FB14E-8FD5-314F-9CD3-330AEB9B8538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2723B-8A23-1741-9466-FB58F31F3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2723B-8A23-1741-9466-FB58F31F3E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34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2723B-8A23-1741-9466-FB58F31F3E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8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6681A-01EA-E94E-A99D-E812AFE46912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 smtClean="0"/>
              <a:t>pT</a:t>
            </a:r>
            <a:r>
              <a:rPr lang="en-US" dirty="0" smtClean="0"/>
              <a:t> Training: KNN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23813"/>
            <a:ext cx="2517648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B2D9-E693-B04E-99D5-D054E619FC7D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1986-5E90-E84D-A65B-E4DCCF13D2BD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0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5BB4-EA43-2442-9973-CDDB827563F3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0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D59D-FD21-E34F-98E7-71AFACCAFDB8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90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90C2-4986-4C4F-BBD2-33F034EB168C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75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528E-C715-8848-8BFF-904F3CB53356}" type="datetime1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73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51BC6-4FE2-4343-9F13-A4FCEAE7C186}" type="datetime1">
              <a:rPr lang="en-US" smtClean="0"/>
              <a:t>3/18/17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82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ACC5-0B18-984E-86E4-FC85DB088457}" type="datetime1">
              <a:rPr lang="en-US" smtClean="0"/>
              <a:t>3/18/17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20F-3CE0-9A43-ACB4-436ED2B17DDB}" type="datetime1">
              <a:rPr lang="en-US" smtClean="0"/>
              <a:t>3/18/17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64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03B4-E8B1-0A47-B502-9DDE90B19F71}" type="datetime1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73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B186-AD6E-ED4B-97A8-27E8942C78FD}" type="datetime1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10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DE60F-4DC3-2943-BAF7-48C54D96F78F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82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AF14-B358-2D44-A458-7924131D7299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2B49-F7BA-3145-919A-BCD03B3E6601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5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8F1B-BF2B-C941-B66E-B5C0975FEE31}" type="datetime1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2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2158-F3B4-1F4B-AC08-87541A9159A5}" type="datetime1">
              <a:rPr lang="en-US" smtClean="0"/>
              <a:t>3/18/17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43F6B-C6D7-7149-BEA6-0C06A8F39862}" type="datetime1">
              <a:rPr lang="en-US" smtClean="0"/>
              <a:t>3/18/17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EBABA-8A19-1547-905B-9A43D8D6BE6E}" type="datetime1">
              <a:rPr lang="en-US" smtClean="0"/>
              <a:t>3/18/17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FA80-0289-2446-AADA-059E15C799E1}" type="datetime1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0AF5F-AA43-E64F-8D94-8531033975E7}" type="datetime1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81CE5-6000-0B46-884F-12B57D5A7BCF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C0451-E15A-4B43-9458-D8A6416B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4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88F3-6076-6649-B509-6C0E70E259DF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09E4B-5A8D-2749-A4A9-07B629DD9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dico.cern.ch/event/608207/contributions/2451751/subcontributions/218758/attachments/1402616/2142649/2017_01_26_Mode_15_BDT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84916"/>
            <a:ext cx="11277600" cy="1201661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ea typeface="Times New Roman" charset="0"/>
                <a:cs typeface="Times New Roman" charset="0"/>
              </a:rPr>
              <a:t>Mode 14 </a:t>
            </a:r>
            <a:r>
              <a:rPr lang="en-US" sz="5400" dirty="0" err="1" smtClean="0">
                <a:ea typeface="Times New Roman" charset="0"/>
                <a:cs typeface="Times New Roman" charset="0"/>
              </a:rPr>
              <a:t>pT</a:t>
            </a:r>
            <a:r>
              <a:rPr lang="en-US" sz="5400" dirty="0" smtClean="0">
                <a:ea typeface="Times New Roman" charset="0"/>
                <a:cs typeface="Times New Roman" charset="0"/>
              </a:rPr>
              <a:t> Training Result </a:t>
            </a:r>
            <a:br>
              <a:rPr lang="en-US" sz="5400" dirty="0" smtClean="0">
                <a:ea typeface="Times New Roman" charset="0"/>
                <a:cs typeface="Times New Roman" charset="0"/>
              </a:rPr>
            </a:br>
            <a:r>
              <a:rPr lang="en-US" sz="5400" dirty="0" smtClean="0">
                <a:ea typeface="Times New Roman" charset="0"/>
                <a:cs typeface="Times New Roman" charset="0"/>
              </a:rPr>
              <a:t>using k-NN</a:t>
            </a:r>
            <a:endParaRPr lang="en-US" sz="5400" dirty="0"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  <a:ea typeface="Times New Roman" charset="0"/>
                <a:cs typeface="Times New Roman" charset="0"/>
              </a:rPr>
              <a:t>Wei Shi, Jamal </a:t>
            </a:r>
            <a:r>
              <a:rPr lang="en-US" dirty="0" err="1" smtClean="0">
                <a:latin typeface="+mj-lt"/>
                <a:ea typeface="Times New Roman" charset="0"/>
                <a:cs typeface="Times New Roman" charset="0"/>
              </a:rPr>
              <a:t>Rorie</a:t>
            </a:r>
            <a:endParaRPr lang="en-US" dirty="0" smtClean="0">
              <a:latin typeface="+mj-lt"/>
              <a:ea typeface="Times New Roman" charset="0"/>
              <a:cs typeface="Times New Roman" charset="0"/>
            </a:endParaRPr>
          </a:p>
          <a:p>
            <a:r>
              <a:rPr lang="en-US" dirty="0" err="1" smtClean="0">
                <a:latin typeface="+mj-lt"/>
                <a:ea typeface="Times New Roman" charset="0"/>
                <a:cs typeface="Times New Roman" charset="0"/>
              </a:rPr>
              <a:t>weishi@rice.edu</a:t>
            </a:r>
            <a:endParaRPr lang="en-US" dirty="0" smtClean="0">
              <a:latin typeface="+mj-lt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+mj-lt"/>
                <a:ea typeface="Times New Roman" charset="0"/>
                <a:cs typeface="Times New Roman" charset="0"/>
              </a:rPr>
              <a:t>EMTF Working </a:t>
            </a:r>
            <a:r>
              <a:rPr lang="en-US" dirty="0">
                <a:latin typeface="+mj-lt"/>
                <a:ea typeface="Times New Roman" charset="0"/>
                <a:cs typeface="Times New Roman" charset="0"/>
              </a:rPr>
              <a:t>M</a:t>
            </a:r>
            <a:r>
              <a:rPr lang="en-US" dirty="0" smtClean="0">
                <a:latin typeface="+mj-lt"/>
                <a:ea typeface="Times New Roman" charset="0"/>
                <a:cs typeface="Times New Roman" charset="0"/>
              </a:rPr>
              <a:t>eeting</a:t>
            </a:r>
            <a:endParaRPr lang="en-US" dirty="0">
              <a:latin typeface="+mj-lt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0"/>
            <a:ext cx="2517648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2" y="1060357"/>
            <a:ext cx="3698643" cy="22741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Rate </a:t>
            </a:r>
            <a:r>
              <a:rPr lang="en-US" dirty="0" err="1" smtClean="0"/>
              <a:t>tatio</a:t>
            </a:r>
            <a:r>
              <a:rPr lang="en-US" dirty="0" smtClean="0"/>
              <a:t> vs k, </a:t>
            </a:r>
            <a:r>
              <a:rPr lang="en-US" dirty="0" err="1" smtClean="0"/>
              <a:t>pT</a:t>
            </a:r>
            <a:r>
              <a:rPr lang="en-US" dirty="0" smtClean="0"/>
              <a:t> 1-99GeV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5331"/>
            <a:ext cx="3804224" cy="2339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85" y="1089343"/>
            <a:ext cx="3732905" cy="22952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47" y="3295384"/>
            <a:ext cx="3819955" cy="23487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81" y="1089343"/>
            <a:ext cx="3662742" cy="2252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42" y="3301940"/>
            <a:ext cx="3652081" cy="22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7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2466"/>
            <a:ext cx="6096682" cy="35160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466"/>
            <a:ext cx="6096682" cy="351600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Efficiency at k=75, threshold </a:t>
            </a:r>
            <a:r>
              <a:rPr lang="en-US" dirty="0" err="1" smtClean="0"/>
              <a:t>pT</a:t>
            </a:r>
            <a:r>
              <a:rPr lang="en-US" dirty="0" smtClean="0"/>
              <a:t> 16-20 GeV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5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7766"/>
            <a:ext cx="10515600" cy="53991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2016 EMTF scaled to 85% using a universal constant for all modes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possibilities of input variables are looped(this is done offline) and put into xml file to get a LUT(~2GB), and LUT is put into firmware, online assignment only use LUT, don’t do calculation online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K-NN might affect emulator in CMSSW, which use xml instead of LUT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Include RPC, truncate bits changes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Compare different trigger algorithms(BDT, MLP, ANN) with k-NN using the 2017 LUT variables scheme for same mode 14(add FR2, ring # in station 1, # can be 1 or 2)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Study all 3-station modes(mode 11 in EMTF may have bug)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EMTF Emulator in CMSSW(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resolution~25%)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RECO(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Wingdings"/>
              </a:rPr>
              <a:t>pT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 resolution 1%, can be either MC or real data)~GEN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Packing/unpacking: full precision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dphi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(10 bits needed for every single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dphi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nonlinear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dphi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, small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dphi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 mapping is one to one, larger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dphi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 start to reduce precisions/low resolution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7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14: Station 1-2-3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780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Compare to last time:</a:t>
            </a:r>
          </a:p>
          <a:p>
            <a:r>
              <a:rPr lang="en-US" dirty="0" smtClean="0"/>
              <a:t>Much higher statistics(</a:t>
            </a:r>
            <a:r>
              <a:rPr lang="en-US" dirty="0"/>
              <a:t>10M events, mode </a:t>
            </a:r>
            <a:r>
              <a:rPr lang="en-US" dirty="0" smtClean="0"/>
              <a:t>14 has 787858 train and 788544 </a:t>
            </a:r>
            <a:r>
              <a:rPr lang="en-US" dirty="0"/>
              <a:t>test</a:t>
            </a:r>
            <a:r>
              <a:rPr lang="en-US" dirty="0" smtClean="0"/>
              <a:t>), 42 * last time: 18746 train)</a:t>
            </a:r>
          </a:p>
          <a:p>
            <a:r>
              <a:rPr lang="en-US" dirty="0"/>
              <a:t>2016 LUT(dPhi12, 23; theta; CLCT1; dTheta13; FR 1)(mainly tune value k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Low/high </a:t>
            </a:r>
            <a:r>
              <a:rPr lang="en-US" dirty="0" err="1" smtClean="0"/>
              <a:t>pT</a:t>
            </a:r>
            <a:r>
              <a:rPr lang="en-US" dirty="0" smtClean="0"/>
              <a:t> divide up</a:t>
            </a:r>
          </a:p>
          <a:p>
            <a:r>
              <a:rPr lang="en-US" dirty="0" smtClean="0"/>
              <a:t>Weight 1/</a:t>
            </a:r>
            <a:r>
              <a:rPr lang="en-US" dirty="0" err="1" smtClean="0"/>
              <a:t>pT</a:t>
            </a:r>
            <a:r>
              <a:rPr lang="en-US" dirty="0" smtClean="0"/>
              <a:t>(unweight not plotted yet)</a:t>
            </a:r>
          </a:p>
          <a:p>
            <a:r>
              <a:rPr lang="en-US" dirty="0" smtClean="0"/>
              <a:t>Tune KNN scale </a:t>
            </a:r>
            <a:r>
              <a:rPr lang="en-US" dirty="0" err="1" smtClean="0"/>
              <a:t>frac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Doing classification instead of regression?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B672-56B0-A741-AB70-8933161CBA3F}" type="datetime1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460" y="93175"/>
            <a:ext cx="10515600" cy="4741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Whole </a:t>
            </a:r>
            <a:r>
              <a:rPr lang="en-US" dirty="0" err="1" smtClean="0"/>
              <a:t>pT</a:t>
            </a:r>
            <a:r>
              <a:rPr lang="en-US" dirty="0" smtClean="0"/>
              <a:t> range, weighted 1/</a:t>
            </a:r>
            <a:r>
              <a:rPr lang="en-US" dirty="0" err="1" smtClean="0"/>
              <a:t>pT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4" y="567294"/>
            <a:ext cx="10555266" cy="61541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5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40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Zoom in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78" y="584005"/>
            <a:ext cx="8879590" cy="51771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81897" y="5597108"/>
            <a:ext cx="9751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Theta significant drop of MSE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dPhis+theta+bend_1+FR1 give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432617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74"/>
            <a:ext cx="10515600" cy="58634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pT</a:t>
            </a:r>
            <a:r>
              <a:rPr lang="en-US" dirty="0" smtClean="0"/>
              <a:t> 1-8GeV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85369"/>
            <a:ext cx="743989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63578" y="5536707"/>
            <a:ext cx="831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Over fit starts when k&lt;10, main contribution to </a:t>
            </a:r>
            <a:r>
              <a:rPr lang="en-US" dirty="0" err="1" smtClean="0"/>
              <a:t>overtrain</a:t>
            </a:r>
            <a:r>
              <a:rPr lang="en-US" dirty="0" smtClean="0"/>
              <a:t> in whole </a:t>
            </a:r>
            <a:r>
              <a:rPr lang="en-US" dirty="0" err="1" smtClean="0"/>
              <a:t>pT</a:t>
            </a:r>
            <a:r>
              <a:rPr lang="en-US" dirty="0" smtClean="0"/>
              <a:t> range plot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arge k performance unchanged, still not enough statistics?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6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1-8GeV zoom in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53" y="1825625"/>
            <a:ext cx="743989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8-30GeV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53" y="1281928"/>
            <a:ext cx="7439893" cy="4351338"/>
          </a:xfrm>
        </p:spPr>
      </p:pic>
      <p:sp>
        <p:nvSpPr>
          <p:cNvPr id="10" name="TextBox 9"/>
          <p:cNvSpPr txBox="1"/>
          <p:nvPr/>
        </p:nvSpPr>
        <p:spPr>
          <a:xfrm>
            <a:off x="1359243" y="5633266"/>
            <a:ext cx="863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Minima at k~2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8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73080" y="4963227"/>
            <a:ext cx="275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KNN </a:t>
            </a:r>
            <a:r>
              <a:rPr lang="en-US" sz="2400" dirty="0" smtClean="0">
                <a:solidFill>
                  <a:srgbClr val="FF0000"/>
                </a:solidFill>
              </a:rPr>
              <a:t>(Not scaled) 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7654" y="4963227"/>
            <a:ext cx="469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EMTF(Current </a:t>
            </a:r>
            <a:r>
              <a:rPr lang="en-US" sz="2400" smtClean="0"/>
              <a:t>was scaled </a:t>
            </a:r>
            <a:r>
              <a:rPr lang="en-US" sz="2400" dirty="0" smtClean="0"/>
              <a:t>to ~80%)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23" y="1276754"/>
            <a:ext cx="6297927" cy="349289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754"/>
            <a:ext cx="6297930" cy="349289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Trigger efficiency(k=75)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2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8-30GeV zoom 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4" y="1203896"/>
            <a:ext cx="8998213" cy="5262746"/>
          </a:xfrm>
        </p:spPr>
      </p:pic>
    </p:spTree>
    <p:extLst>
      <p:ext uri="{BB962C8B-B14F-4D97-AF65-F5344CB8AC3E}">
        <p14:creationId xmlns:p14="http://schemas.microsoft.com/office/powerpoint/2010/main" val="10828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771"/>
            <a:ext cx="10515600" cy="802913"/>
          </a:xfrm>
        </p:spPr>
        <p:txBody>
          <a:bodyPr/>
          <a:lstStyle/>
          <a:p>
            <a:r>
              <a:rPr lang="en-US" dirty="0" smtClean="0"/>
              <a:t>30-120GeV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6252" r="8124" b="4817"/>
          <a:stretch/>
        </p:blipFill>
        <p:spPr>
          <a:xfrm>
            <a:off x="1631092" y="679622"/>
            <a:ext cx="8351108" cy="51774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5659" y="5737394"/>
            <a:ext cx="763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MSE keeps </a:t>
            </a:r>
            <a:r>
              <a:rPr lang="en-US" dirty="0" smtClean="0"/>
              <a:t>decreasing even when k=1, too sparse input variable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5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257" y="-141501"/>
            <a:ext cx="10515600" cy="994118"/>
          </a:xfrm>
        </p:spPr>
        <p:txBody>
          <a:bodyPr/>
          <a:lstStyle/>
          <a:p>
            <a:r>
              <a:rPr lang="en-US" dirty="0" smtClean="0"/>
              <a:t>30-120GeV zoom in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t="5583" r="6889" b="6000"/>
          <a:stretch/>
        </p:blipFill>
        <p:spPr>
          <a:xfrm>
            <a:off x="2028123" y="688622"/>
            <a:ext cx="8135754" cy="566772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9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120-1000GeV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38" y="1272746"/>
            <a:ext cx="8367361" cy="47435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62938" y="5770605"/>
            <a:ext cx="534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Similar to 8-30 GeV, high </a:t>
            </a:r>
            <a:r>
              <a:rPr lang="en-US" dirty="0" err="1" smtClean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20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264"/>
          </a:xfrm>
        </p:spPr>
        <p:txBody>
          <a:bodyPr/>
          <a:lstStyle/>
          <a:p>
            <a:r>
              <a:rPr lang="en-US" smtClean="0"/>
              <a:t>120-1000GeV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63" y="1025610"/>
            <a:ext cx="8912274" cy="50524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3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the variables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93" y="1195430"/>
            <a:ext cx="8436107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weishi@rice.edu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77947" y="5436973"/>
            <a:ext cx="810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Scale </a:t>
            </a:r>
            <a:r>
              <a:rPr lang="en-US" dirty="0" err="1"/>
              <a:t>Frac</a:t>
            </a:r>
            <a:r>
              <a:rPr lang="en-US" dirty="0"/>
              <a:t> = </a:t>
            </a:r>
            <a:r>
              <a:rPr lang="en-US" dirty="0" smtClean="0"/>
              <a:t>0 means turning off scale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Scale </a:t>
            </a:r>
            <a:r>
              <a:rPr lang="en-US" dirty="0" err="1" smtClean="0"/>
              <a:t>Frac</a:t>
            </a:r>
            <a:r>
              <a:rPr lang="en-US" dirty="0" smtClean="0"/>
              <a:t> = 1 gives best performance but no big difference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2267" y="1963734"/>
            <a:ext cx="30199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Input variables have different distribution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e.g. theta has larger distribution than </a:t>
            </a:r>
            <a:r>
              <a:rPr lang="en-US" dirty="0" err="1" smtClean="0"/>
              <a:t>dphis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to standardize variables when calculating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67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on test sample(Not on </a:t>
            </a:r>
            <a:r>
              <a:rPr lang="en-US" dirty="0" err="1" smtClean="0"/>
              <a:t>zerobias</a:t>
            </a:r>
            <a:r>
              <a:rPr lang="en-US" dirty="0" smtClean="0"/>
              <a:t>!)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99" y="1825625"/>
            <a:ext cx="7636402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Significant drop when adding theta</a:t>
            </a:r>
          </a:p>
          <a:p>
            <a:r>
              <a:rPr lang="en-US" dirty="0" smtClean="0"/>
              <a:t>Almost for all sets of input variables, k=4, Scale </a:t>
            </a:r>
            <a:r>
              <a:rPr lang="en-US" dirty="0" err="1" smtClean="0"/>
              <a:t>Frac</a:t>
            </a:r>
            <a:r>
              <a:rPr lang="en-US" dirty="0" smtClean="0"/>
              <a:t>=1, gives best </a:t>
            </a:r>
            <a:r>
              <a:rPr lang="en-US" dirty="0" err="1" smtClean="0"/>
              <a:t>performace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dPhi</a:t>
            </a:r>
            <a:r>
              <a:rPr lang="en-US" dirty="0" smtClean="0"/>
              <a:t>(12,23),theta,bend_1,FR1 are best input variables</a:t>
            </a:r>
          </a:p>
          <a:p>
            <a:r>
              <a:rPr lang="en-US" dirty="0" err="1" smtClean="0"/>
              <a:t>Overfit</a:t>
            </a:r>
            <a:r>
              <a:rPr lang="en-US" dirty="0" smtClean="0"/>
              <a:t> at small k contributed from low </a:t>
            </a:r>
            <a:r>
              <a:rPr lang="en-US" dirty="0" err="1" smtClean="0"/>
              <a:t>pT</a:t>
            </a:r>
            <a:r>
              <a:rPr lang="en-US" dirty="0" smtClean="0"/>
              <a:t> 1-30GeV </a:t>
            </a:r>
          </a:p>
          <a:p>
            <a:r>
              <a:rPr lang="en-US" dirty="0" smtClean="0"/>
              <a:t>high momentum seems need more data(weight 1/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Flat curve at large k indicates statistics still not high enough(?)</a:t>
            </a:r>
          </a:p>
          <a:p>
            <a:r>
              <a:rPr lang="en-US" dirty="0" smtClean="0"/>
              <a:t>Non-parametric method/depend on local data structure/no mapping </a:t>
            </a:r>
          </a:p>
          <a:p>
            <a:r>
              <a:rPr lang="en-US" dirty="0" smtClean="0"/>
              <a:t>Large dataset/cross validation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85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0209"/>
            <a:ext cx="10515600" cy="4351338"/>
          </a:xfrm>
        </p:spPr>
        <p:txBody>
          <a:bodyPr/>
          <a:lstStyle/>
          <a:p>
            <a:r>
              <a:rPr lang="en-US" dirty="0" smtClean="0"/>
              <a:t>Find optimized input/target/k/</a:t>
            </a:r>
            <a:r>
              <a:rPr lang="en-US" dirty="0" err="1" smtClean="0"/>
              <a:t>scalfrac</a:t>
            </a:r>
            <a:r>
              <a:rPr lang="en-US" dirty="0" smtClean="0"/>
              <a:t> for KNN for other modes</a:t>
            </a:r>
          </a:p>
          <a:p>
            <a:r>
              <a:rPr lang="en-US" dirty="0" smtClean="0"/>
              <a:t>Select the better method used for other modes: change inputs</a:t>
            </a:r>
          </a:p>
          <a:p>
            <a:r>
              <a:rPr lang="en-US" dirty="0" smtClean="0"/>
              <a:t>Include RPC hits and repeat 1-3 step</a:t>
            </a:r>
          </a:p>
          <a:p>
            <a:r>
              <a:rPr lang="en-US" dirty="0" smtClean="0"/>
              <a:t>Remove/truncate to fit in 29 bits</a:t>
            </a:r>
          </a:p>
          <a:p>
            <a:r>
              <a:rPr lang="en-US" dirty="0" smtClean="0"/>
              <a:t>Repeat for other modes</a:t>
            </a:r>
          </a:p>
          <a:p>
            <a:r>
              <a:rPr lang="en-US" dirty="0" smtClean="0"/>
              <a:t>Train charge assignment(classification)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2518-8276-0B4B-8FF3-B30A8B1DFF44}" type="datetime1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93" y="1825625"/>
            <a:ext cx="4730214" cy="435133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3A7C-A26B-5840-AAB3-BD4ACE3414B2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11" y="936042"/>
            <a:ext cx="4296977" cy="2383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31" y="936042"/>
            <a:ext cx="4301352" cy="2385572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11" y="3209224"/>
            <a:ext cx="4291145" cy="2379912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99" y="3205989"/>
            <a:ext cx="4296978" cy="238314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Trigger efficiency(k=75)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1690" y="5927308"/>
            <a:ext cx="11177409" cy="585788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Scale KNN efficiency to 90% at each threshold by multiplying a factor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0499" y="5465643"/>
            <a:ext cx="445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EMTF(</a:t>
            </a:r>
            <a:r>
              <a:rPr lang="en-US" sz="2400" dirty="0" smtClean="0">
                <a:solidFill>
                  <a:srgbClr val="FF0000"/>
                </a:solidFill>
              </a:rPr>
              <a:t>Scaled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195349" y="5449332"/>
            <a:ext cx="275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KNN (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caled</a:t>
            </a:r>
            <a:r>
              <a:rPr lang="en-US" sz="2400" dirty="0" smtClean="0"/>
              <a:t>)</a:t>
            </a:r>
            <a:r>
              <a:rPr lang="en-US" sz="2400" dirty="0" smtClean="0">
                <a:solidFill>
                  <a:srgbClr val="FF0000"/>
                </a:solidFill>
              </a:rPr>
              <a:t> 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37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37" y="439174"/>
            <a:ext cx="9629726" cy="591717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04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43" y="2139492"/>
            <a:ext cx="6121122" cy="37612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793501"/>
            <a:ext cx="9665383" cy="59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4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 distance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4966496"/>
            <a:ext cx="4152900" cy="863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3514066"/>
            <a:ext cx="4152900" cy="1079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7809" y="1575074"/>
            <a:ext cx="350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x: input variables(dimension d) of train event</a:t>
            </a:r>
            <a:endParaRPr lang="en-US" sz="2000" dirty="0"/>
          </a:p>
          <a:p>
            <a:r>
              <a:rPr lang="en-US" sz="2000" dirty="0" smtClean="0"/>
              <a:t>y: input variables of test event</a:t>
            </a:r>
          </a:p>
          <a:p>
            <a:r>
              <a:rPr lang="en-US" sz="2000" dirty="0"/>
              <a:t>f</a:t>
            </a:r>
            <a:r>
              <a:rPr lang="en-US" sz="2000" dirty="0" smtClean="0"/>
              <a:t>: polynomial kernel weight function</a:t>
            </a:r>
          </a:p>
          <a:p>
            <a:r>
              <a:rPr lang="en-US" sz="2000" dirty="0" err="1"/>
              <a:t>w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: weight of j in train sample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BAF7-709E-124D-890E-80F1942583F1}" type="datetime1">
              <a:rPr lang="en-US" smtClean="0"/>
              <a:t>3/18/17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50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13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 k and Scale </a:t>
            </a:r>
            <a:r>
              <a:rPr lang="en-US" dirty="0" err="1" smtClean="0"/>
              <a:t>frac</a:t>
            </a:r>
            <a:endParaRPr lang="en-US" dirty="0" smtClean="0"/>
          </a:p>
          <a:p>
            <a:r>
              <a:rPr lang="en-US" dirty="0" smtClean="0"/>
              <a:t>Continuous/categorical variable: different metric(Euclidean/Hamming)</a:t>
            </a:r>
          </a:p>
          <a:p>
            <a:r>
              <a:rPr lang="en-US" dirty="0" smtClean="0"/>
              <a:t>When mixture of both kinds of variables, standardization or scale variables(</a:t>
            </a:r>
            <a:r>
              <a:rPr lang="en-US" dirty="0"/>
              <a:t>c</a:t>
            </a:r>
            <a:r>
              <a:rPr lang="en-US" dirty="0" smtClean="0"/>
              <a:t>alled feature normalization)</a:t>
            </a:r>
          </a:p>
          <a:p>
            <a:r>
              <a:rPr lang="en-US" dirty="0" smtClean="0"/>
              <a:t>E.g. x’=(x-min)/(max-min); x’= (x-</a:t>
            </a:r>
            <a:r>
              <a:rPr lang="en-US" dirty="0" err="1" smtClean="0"/>
              <a:t>x_mean</a:t>
            </a:r>
            <a:r>
              <a:rPr lang="en-US" dirty="0" smtClean="0"/>
              <a:t>)/</a:t>
            </a:r>
            <a:r>
              <a:rPr lang="en-US" dirty="0" err="1" smtClean="0"/>
              <a:t>x_variance</a:t>
            </a:r>
            <a:r>
              <a:rPr lang="en-US" dirty="0" smtClean="0"/>
              <a:t>; assign weights to d(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)(TMVA adopts this)</a:t>
            </a:r>
          </a:p>
          <a:p>
            <a:r>
              <a:rPr lang="en-US" dirty="0" smtClean="0"/>
              <a:t>A non-parametric </a:t>
            </a:r>
            <a:r>
              <a:rPr lang="en-US" dirty="0"/>
              <a:t>method</a:t>
            </a:r>
            <a:br>
              <a:rPr lang="en-US" dirty="0"/>
            </a:br>
            <a:r>
              <a:rPr lang="en-US" dirty="0"/>
              <a:t>Unlike other supervised learning algorithms, K-Nearest Neighbors doesn’t </a:t>
            </a:r>
            <a:r>
              <a:rPr lang="en-US" dirty="0" smtClean="0"/>
              <a:t>learn </a:t>
            </a:r>
            <a:r>
              <a:rPr lang="en-US" dirty="0"/>
              <a:t>an explicit mapping f from the training </a:t>
            </a:r>
            <a:r>
              <a:rPr lang="en-US" dirty="0" smtClean="0"/>
              <a:t>data</a:t>
            </a:r>
          </a:p>
          <a:p>
            <a:r>
              <a:rPr lang="en-US" dirty="0"/>
              <a:t>S</a:t>
            </a:r>
            <a:r>
              <a:rPr lang="en-US" dirty="0" smtClean="0"/>
              <a:t>imply </a:t>
            </a:r>
            <a:r>
              <a:rPr lang="en-US" dirty="0"/>
              <a:t>uses the training data at the test time to make predictions </a:t>
            </a:r>
            <a:r>
              <a:rPr lang="en-US" dirty="0" smtClean="0"/>
              <a:t> </a:t>
            </a:r>
          </a:p>
          <a:p>
            <a:r>
              <a:rPr lang="en-US" dirty="0" smtClean="0"/>
              <a:t>Need large dataset/cross validation </a:t>
            </a:r>
            <a:r>
              <a:rPr lang="en-US" dirty="0" smtClean="0"/>
              <a:t>dataset</a:t>
            </a:r>
          </a:p>
          <a:p>
            <a:r>
              <a:rPr lang="en-US" dirty="0"/>
              <a:t>use </a:t>
            </a:r>
            <a:r>
              <a:rPr lang="en-US" dirty="0" err="1"/>
              <a:t>kd</a:t>
            </a:r>
            <a:r>
              <a:rPr lang="en-US" dirty="0"/>
              <a:t>-tree to store train </a:t>
            </a:r>
            <a:r>
              <a:rPr lang="en-US" dirty="0" smtClean="0"/>
              <a:t>data, O(log(n)) time/ one search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2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a test event, the algorithm finds the k-nearest </a:t>
            </a:r>
            <a:r>
              <a:rPr lang="en-US" dirty="0" err="1"/>
              <a:t>neighbours</a:t>
            </a:r>
            <a:r>
              <a:rPr lang="en-US" dirty="0"/>
              <a:t> using the input variables, where each training event contains a regression value. The predicted regression value for the test event is the weighted average of the regression values of the k-nearest </a:t>
            </a:r>
            <a:r>
              <a:rPr lang="en-US" dirty="0" err="1"/>
              <a:t>neighbours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choice of the metric governs the performance of the nearest </a:t>
            </a:r>
            <a:r>
              <a:rPr lang="en-US" dirty="0" err="1"/>
              <a:t>neighbour</a:t>
            </a:r>
            <a:r>
              <a:rPr lang="en-US" dirty="0"/>
              <a:t> algorithm. When input variables have different units a variable that has a wider distribution contributes with a greater weight to the Euclidean metric. This feature is compensated by rescaling the variables using a scaling fraction determined by the option </a:t>
            </a:r>
            <a:r>
              <a:rPr lang="en-US" dirty="0" err="1"/>
              <a:t>ScaleFrac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D11-4129-8048-9633-A9C6EB8B5E81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4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we don’t need to choose the best model, instead, we can use weighted models for final </a:t>
            </a:r>
            <a:r>
              <a:rPr lang="en-US" dirty="0" err="1" smtClean="0"/>
              <a:t>pT</a:t>
            </a:r>
            <a:r>
              <a:rPr lang="en-US" dirty="0" smtClean="0"/>
              <a:t> LUT</a:t>
            </a:r>
          </a:p>
          <a:p>
            <a:r>
              <a:rPr lang="en-US" dirty="0" smtClean="0"/>
              <a:t>Maybe we can use different model for different input variables, some model may perform better than others in certain parameter region(eta)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4998C-5896-B141-98D3-A8C7F033835A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8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9D3-0D34-F246-8B73-C5AC22CD9A15}" type="datetime1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" y="0"/>
            <a:ext cx="10314709" cy="6871407"/>
          </a:xfrm>
        </p:spPr>
      </p:pic>
    </p:spTree>
    <p:extLst>
      <p:ext uri="{BB962C8B-B14F-4D97-AF65-F5344CB8AC3E}">
        <p14:creationId xmlns:p14="http://schemas.microsoft.com/office/powerpoint/2010/main" val="1848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14" y="1825625"/>
            <a:ext cx="7120371" cy="4351338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1698" y="861589"/>
            <a:ext cx="8602059" cy="837142"/>
          </a:xfrm>
        </p:spPr>
        <p:txBody>
          <a:bodyPr>
            <a:normAutofit fontScale="90000"/>
          </a:bodyPr>
          <a:lstStyle/>
          <a:p>
            <a:r>
              <a:rPr lang="en-US" dirty="0"/>
              <a:t>"</a:t>
            </a:r>
            <a:r>
              <a:rPr lang="en-US" dirty="0" err="1" smtClean="0"/>
              <a:t>nkNN</a:t>
            </a:r>
            <a:r>
              <a:rPr lang="en-US" dirty="0" smtClean="0"/>
              <a:t>=30:ScaleFrac=0.8:SigmaFact=1.0:Kernel=</a:t>
            </a:r>
            <a:r>
              <a:rPr lang="en-US" dirty="0" err="1" smtClean="0"/>
              <a:t>Gaus:UseKernel</a:t>
            </a:r>
            <a:r>
              <a:rPr lang="en-US" dirty="0" smtClean="0"/>
              <a:t>=</a:t>
            </a:r>
            <a:r>
              <a:rPr lang="en-US" dirty="0" err="1" smtClean="0"/>
              <a:t>F:UseWeight</a:t>
            </a:r>
            <a:r>
              <a:rPr lang="en-US" dirty="0" smtClean="0"/>
              <a:t>=T</a:t>
            </a:r>
            <a:r>
              <a:rPr lang="en-US" dirty="0"/>
              <a:t>:!Trim"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0000" y="6176963"/>
            <a:ext cx="1048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afs</a:t>
            </a:r>
            <a:r>
              <a:rPr lang="en-US" dirty="0"/>
              <a:t>/</a:t>
            </a:r>
            <a:r>
              <a:rPr lang="en-US" dirty="0" err="1"/>
              <a:t>cern.ch</a:t>
            </a:r>
            <a:r>
              <a:rPr lang="en-US" dirty="0"/>
              <a:t>/work/a/abrinke1/public/EMTF/Analyzer/</a:t>
            </a:r>
            <a:r>
              <a:rPr lang="en-US" dirty="0" err="1"/>
              <a:t>ntuples</a:t>
            </a:r>
            <a:r>
              <a:rPr lang="en-US" dirty="0"/>
              <a:t>/EMTF_MC_NTuple_SingleMu_noRPC_300k.root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0"/>
            <a:ext cx="2517648" cy="1280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1698" y="2988129"/>
            <a:ext cx="189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MSE = Deviation^2/N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9331" y="2480297"/>
            <a:ext cx="2083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Mode: 15</a:t>
            </a:r>
          </a:p>
          <a:p>
            <a:r>
              <a:rPr lang="en-US" sz="2000" dirty="0" smtClean="0"/>
              <a:t>Input variables: dphi12, dphi23, dphi34</a:t>
            </a:r>
            <a:endParaRPr lang="en-US" sz="2000" dirty="0"/>
          </a:p>
          <a:p>
            <a:r>
              <a:rPr lang="en-US" sz="2000" dirty="0" smtClean="0"/>
              <a:t>Target variable: 1/Gen </a:t>
            </a:r>
            <a:r>
              <a:rPr lang="en-US" sz="2000" dirty="0" err="1" smtClean="0"/>
              <a:t>pT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732E-C696-7B48-A0CA-26FB297A8C7F}" type="datetime1">
              <a:rPr lang="en-US" smtClean="0"/>
              <a:t>3/18/17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98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BDT parameters(mode 15) from Andrew B.(</a:t>
            </a:r>
            <a:r>
              <a:rPr lang="en-US" dirty="0" smtClean="0">
                <a:solidFill>
                  <a:srgbClr val="FF0000"/>
                </a:solidFill>
              </a:rPr>
              <a:t>check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286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For mode 15</a:t>
            </a:r>
          </a:p>
          <a:p>
            <a:r>
              <a:rPr lang="en-US" dirty="0" smtClean="0"/>
              <a:t>400 trees</a:t>
            </a:r>
          </a:p>
          <a:p>
            <a:r>
              <a:rPr lang="en-US" dirty="0" smtClean="0"/>
              <a:t>Depths: 5</a:t>
            </a:r>
          </a:p>
          <a:p>
            <a:r>
              <a:rPr lang="en-US" dirty="0" smtClean="0"/>
              <a:t>1/</a:t>
            </a:r>
            <a:r>
              <a:rPr lang="en-US" dirty="0" err="1" smtClean="0"/>
              <a:t>pT</a:t>
            </a:r>
            <a:r>
              <a:rPr lang="en-US" dirty="0" smtClean="0"/>
              <a:t> weight(0-120 GeV), Log2(</a:t>
            </a:r>
            <a:r>
              <a:rPr lang="en-US" dirty="0" err="1" smtClean="0"/>
              <a:t>pT</a:t>
            </a:r>
            <a:r>
              <a:rPr lang="en-US" dirty="0" smtClean="0"/>
              <a:t>) is better target than 1/</a:t>
            </a:r>
            <a:r>
              <a:rPr lang="en-US" dirty="0" err="1" smtClean="0"/>
              <a:t>pT</a:t>
            </a:r>
            <a:endParaRPr lang="en-US" dirty="0" smtClean="0"/>
          </a:p>
          <a:p>
            <a:r>
              <a:rPr lang="en-US" dirty="0" smtClean="0"/>
              <a:t>For very high </a:t>
            </a:r>
            <a:r>
              <a:rPr lang="en-US" dirty="0" err="1" smtClean="0"/>
              <a:t>pT</a:t>
            </a:r>
            <a:r>
              <a:rPr lang="en-US" dirty="0" smtClean="0"/>
              <a:t>, unweighted events better(&gt;120 GeV)</a:t>
            </a:r>
          </a:p>
          <a:p>
            <a:r>
              <a:rPr lang="en-US" dirty="0" smtClean="0"/>
              <a:t>Input variables: </a:t>
            </a:r>
            <a:r>
              <a:rPr lang="en-US" dirty="0"/>
              <a:t>FR bits bring significant improvement at low and high </a:t>
            </a:r>
            <a:r>
              <a:rPr lang="en-US" dirty="0" err="1"/>
              <a:t>pT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In addition to track theta, FR 1, and </a:t>
            </a:r>
            <a:r>
              <a:rPr lang="en-US" dirty="0" err="1"/>
              <a:t>dPhi</a:t>
            </a:r>
            <a:r>
              <a:rPr lang="en-US" dirty="0"/>
              <a:t> 1-2, 2-3, and </a:t>
            </a:r>
            <a:r>
              <a:rPr lang="en-US" dirty="0" smtClean="0"/>
              <a:t>3-4(LUT v1), </a:t>
            </a:r>
            <a:r>
              <a:rPr lang="en-US" dirty="0"/>
              <a:t>add combinations of </a:t>
            </a:r>
            <a:r>
              <a:rPr lang="en-US" dirty="0" err="1"/>
              <a:t>dPhis</a:t>
            </a:r>
            <a:r>
              <a:rPr lang="en-US" dirty="0"/>
              <a:t>, and ring number of station 1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indico.cern.ch/event/608207/contributions/2451751/subcontributions/218758/attachments/1402616/2142649/2017_01_26_Mode_15_BDT.pdf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FFB97-8EA6-BD44-AFC5-39143887BBF3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5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Good: little tuning required(simple</a:t>
            </a:r>
            <a:r>
              <a:rPr lang="en-US" dirty="0" smtClean="0"/>
              <a:t>), robust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Drawbacks: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will ignore </a:t>
            </a:r>
            <a:r>
              <a:rPr lang="en-US" dirty="0"/>
              <a:t>non-discriminating variables as for each </a:t>
            </a:r>
            <a:r>
              <a:rPr lang="en-US" dirty="0" smtClean="0"/>
              <a:t>node </a:t>
            </a:r>
            <a:r>
              <a:rPr lang="en-US" dirty="0"/>
              <a:t>splitting only the best discriminating variable is used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theoretically best performance on a given problem is generally inferior to other techniques like neural networks. </a:t>
            </a:r>
          </a:p>
          <a:p>
            <a:endParaRPr lang="en-US" dirty="0"/>
          </a:p>
          <a:p>
            <a:r>
              <a:rPr lang="en-US" dirty="0" smtClean="0"/>
              <a:t>See TMVA tutorial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8F4B-0515-4D4C-9BE6-F409D46794C9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4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88" y="1171515"/>
            <a:ext cx="6001512" cy="3328498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88" y="2595384"/>
            <a:ext cx="6001512" cy="3328498"/>
          </a:xfr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 90% efficiency </a:t>
            </a:r>
            <a:r>
              <a:rPr lang="en-US" dirty="0" smtClean="0"/>
              <a:t>cut </a:t>
            </a:r>
            <a:r>
              <a:rPr lang="en-US" dirty="0" err="1" smtClean="0"/>
              <a:t>pT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515"/>
            <a:ext cx="6096000" cy="3380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062"/>
            <a:ext cx="6096000" cy="33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5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Plot ratio: k-NN rate/EMTF rate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2811" y="4851962"/>
            <a:ext cx="8900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90% efficiency cut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For k in [1, 75], performance goes better as k increases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Approximate the current EMTF at k~25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rate reduction performance in </a:t>
            </a:r>
            <a:r>
              <a:rPr lang="en-US" sz="2000" dirty="0" err="1" smtClean="0"/>
              <a:t>pT</a:t>
            </a:r>
            <a:r>
              <a:rPr lang="en-US" sz="2000" dirty="0" smtClean="0"/>
              <a:t> 5-50 GeV for k~75</a:t>
            </a:r>
            <a:endParaRPr lang="en-US" sz="2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656"/>
            <a:ext cx="6231359" cy="38314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40" y="1011655"/>
            <a:ext cx="6231360" cy="38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6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Large scan step: 50 and 100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6375" y="4580096"/>
            <a:ext cx="116065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Wide scan shows good rate reduction keeps until k~250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Start to degrade the performance as k goes from 250 to 550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 good stop at k~550, no need to go larger</a:t>
            </a:r>
          </a:p>
          <a:p>
            <a:r>
              <a:rPr lang="en-US" sz="2000" dirty="0" smtClean="0"/>
              <a:t>Very long time for training/testing at k ~ O(10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), time complexity of k-NN is O(k*</a:t>
            </a:r>
            <a:r>
              <a:rPr lang="en-US" sz="2000" dirty="0" err="1" smtClean="0"/>
              <a:t>logN</a:t>
            </a:r>
            <a:r>
              <a:rPr lang="en-US" sz="2000" dirty="0" smtClean="0"/>
              <a:t>) in TMVA, not feasible</a:t>
            </a:r>
          </a:p>
          <a:p>
            <a:r>
              <a:rPr lang="en-US" sz="2000" dirty="0" smtClean="0"/>
              <a:t>Very large k is bad for high </a:t>
            </a:r>
            <a:r>
              <a:rPr lang="en-US" sz="2000" dirty="0" err="1" smtClean="0"/>
              <a:t>pT</a:t>
            </a:r>
            <a:r>
              <a:rPr lang="en-US" sz="2000" dirty="0" smtClean="0"/>
              <a:t> according to previous MSE results (backup)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9268" y="3925229"/>
            <a:ext cx="814039" cy="13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92460" y="3925229"/>
            <a:ext cx="814039" cy="13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410"/>
            <a:ext cx="5766813" cy="354584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8" y="989410"/>
            <a:ext cx="5839750" cy="35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</a:t>
            </a:r>
            <a:r>
              <a:rPr lang="en-US" dirty="0" smtClean="0"/>
              <a:t> values between 75 and 200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2811" y="5046634"/>
            <a:ext cx="982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General trend: performance is better as k goes from 75 to 250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Depending on what the </a:t>
            </a:r>
            <a:r>
              <a:rPr lang="en-US" dirty="0" err="1" smtClean="0"/>
              <a:t>pT</a:t>
            </a:r>
            <a:r>
              <a:rPr lang="en-US" dirty="0" smtClean="0"/>
              <a:t> is, the best rate reduction comes from different 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significant or overall improvement on </a:t>
            </a:r>
            <a:r>
              <a:rPr lang="en-US" dirty="0" err="1" smtClean="0"/>
              <a:t>pT</a:t>
            </a:r>
            <a:r>
              <a:rPr lang="en-US" dirty="0" smtClean="0"/>
              <a:t> range 5-50 GeV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Recommend using k~75, rate reduction 15%-29% more than EMTF at </a:t>
            </a:r>
            <a:r>
              <a:rPr lang="en-US" dirty="0" err="1" smtClean="0"/>
              <a:t>pT</a:t>
            </a:r>
            <a:r>
              <a:rPr lang="en-US" dirty="0" smtClean="0"/>
              <a:t> 20-40 GeV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18809" y="4828479"/>
            <a:ext cx="869796" cy="175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246"/>
            <a:ext cx="6272213" cy="385659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042308"/>
            <a:ext cx="6350000" cy="39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4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66899"/>
            <a:ext cx="6262770" cy="361179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33" y="1864594"/>
            <a:ext cx="6266767" cy="3614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41773" y="1785257"/>
            <a:ext cx="443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Projection from 2D scaled efficiency plot</a:t>
            </a:r>
            <a:endParaRPr lang="en-US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22811" y="250575"/>
            <a:ext cx="10515600" cy="50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Efficiency at k=75, threshold </a:t>
            </a:r>
            <a:r>
              <a:rPr lang="en-US" dirty="0" err="1" smtClean="0"/>
              <a:t>pT</a:t>
            </a:r>
            <a:r>
              <a:rPr lang="en-US" dirty="0" smtClean="0"/>
              <a:t> 16 GeV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2811" y="5626521"/>
            <a:ext cx="982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k</a:t>
            </a:r>
            <a:r>
              <a:rPr lang="en-US" dirty="0" smtClean="0"/>
              <a:t>=75: 90% efficiency at 16 GeV, larger than 95% for </a:t>
            </a:r>
            <a:r>
              <a:rPr lang="en-US" dirty="0" err="1" smtClean="0"/>
              <a:t>pT</a:t>
            </a:r>
            <a:r>
              <a:rPr lang="en-US" dirty="0" smtClean="0"/>
              <a:t> &gt;&gt;16 GeV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71800" y="3875314"/>
            <a:ext cx="14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scaled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35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914" y="1836510"/>
            <a:ext cx="10842172" cy="28770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KNN rate reduction starts to degrade after </a:t>
            </a:r>
            <a:r>
              <a:rPr lang="en-US" dirty="0" smtClean="0"/>
              <a:t>k~250</a:t>
            </a:r>
          </a:p>
          <a:p>
            <a:endParaRPr lang="en-US" dirty="0"/>
          </a:p>
          <a:p>
            <a:r>
              <a:rPr lang="en-US" dirty="0" smtClean="0"/>
              <a:t>k~75 </a:t>
            </a:r>
            <a:r>
              <a:rPr lang="en-US" dirty="0"/>
              <a:t>is recommended for a good rate </a:t>
            </a:r>
            <a:r>
              <a:rPr lang="en-US" dirty="0" smtClean="0"/>
              <a:t>reduction for </a:t>
            </a:r>
            <a:r>
              <a:rPr lang="en-US" dirty="0" err="1"/>
              <a:t>pT</a:t>
            </a:r>
            <a:r>
              <a:rPr lang="en-US" dirty="0"/>
              <a:t> </a:t>
            </a:r>
            <a:r>
              <a:rPr lang="en-US" dirty="0" smtClean="0"/>
              <a:t>at 5-50 GeV</a:t>
            </a:r>
          </a:p>
          <a:p>
            <a:endParaRPr lang="en-US" dirty="0" smtClean="0"/>
          </a:p>
          <a:p>
            <a:r>
              <a:rPr lang="en-US" dirty="0"/>
              <a:t>k</a:t>
            </a:r>
            <a:r>
              <a:rPr lang="en-US" dirty="0" smtClean="0"/>
              <a:t>=75: 90% trigger efficiency at threshold 16 GeV, over 95% when </a:t>
            </a:r>
            <a:r>
              <a:rPr lang="en-US" dirty="0" err="1" smtClean="0"/>
              <a:t>pT</a:t>
            </a:r>
            <a:r>
              <a:rPr lang="en-US" dirty="0" smtClean="0"/>
              <a:t> &gt;&gt; 16 GeV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123B-C28F-9A44-A0B2-11BBCAB81DBB}" type="datetime1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weishi@rice.edu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0451-E15A-4B43-9458-D8A6416B66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39399</TotalTime>
  <Words>1320</Words>
  <Application>Microsoft Macintosh PowerPoint</Application>
  <PresentationFormat>Widescreen</PresentationFormat>
  <Paragraphs>259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Calibri Light</vt:lpstr>
      <vt:lpstr>Times New Roman</vt:lpstr>
      <vt:lpstr>Wingdings</vt:lpstr>
      <vt:lpstr>Arial</vt:lpstr>
      <vt:lpstr>Office Theme</vt:lpstr>
      <vt:lpstr>Custom Design</vt:lpstr>
      <vt:lpstr>Mode 14 pT Training Result  using k-NN</vt:lpstr>
      <vt:lpstr>PowerPoint Presentation</vt:lpstr>
      <vt:lpstr>Scale KNN efficiency to 90% at each threshold by multiplying a 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BACK UP</vt:lpstr>
      <vt:lpstr>PowerPoint Presentation</vt:lpstr>
      <vt:lpstr>PowerPoint Presentation</vt:lpstr>
      <vt:lpstr>PowerPoint Presentation</vt:lpstr>
      <vt:lpstr>Mode 14: Station 1-2-3</vt:lpstr>
      <vt:lpstr>Whole pT range, weighted 1/pT </vt:lpstr>
      <vt:lpstr>Zoom in</vt:lpstr>
      <vt:lpstr>pT 1-8GeV</vt:lpstr>
      <vt:lpstr>1-8GeV zoom in</vt:lpstr>
      <vt:lpstr>8-30GeV</vt:lpstr>
      <vt:lpstr>8-30GeV zoom in</vt:lpstr>
      <vt:lpstr>30-120GeV</vt:lpstr>
      <vt:lpstr>30-120GeV zoom in</vt:lpstr>
      <vt:lpstr>120-1000GeV</vt:lpstr>
      <vt:lpstr>120-1000GeV</vt:lpstr>
      <vt:lpstr>Scale the variables</vt:lpstr>
      <vt:lpstr>Efficiency on test sample(Not on zerobias!)</vt:lpstr>
      <vt:lpstr>Conclusions</vt:lpstr>
      <vt:lpstr>Steps </vt:lpstr>
      <vt:lpstr>Modes</vt:lpstr>
      <vt:lpstr>PowerPoint Presentation</vt:lpstr>
      <vt:lpstr>PowerPoint Presentation</vt:lpstr>
      <vt:lpstr>Euclidean distance</vt:lpstr>
      <vt:lpstr>kNN</vt:lpstr>
      <vt:lpstr>KNN Regression</vt:lpstr>
      <vt:lpstr>Comments</vt:lpstr>
      <vt:lpstr>PowerPoint Presentation</vt:lpstr>
      <vt:lpstr>"nkNN=30:ScaleFrac=0.8:SigmaFact=1.0:Kernel=Gaus:UseKernel=F:UseWeight=T:!Trim"</vt:lpstr>
      <vt:lpstr>BDT parameters(mode 15) from Andrew B.(check)</vt:lpstr>
      <vt:lpstr>BDT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EMTF/CSCTF  pT Resolution and Track Build</dc:title>
  <dc:creator>ZhangQi</dc:creator>
  <cp:lastModifiedBy>ZhangQi</cp:lastModifiedBy>
  <cp:revision>260</cp:revision>
  <dcterms:created xsi:type="dcterms:W3CDTF">2016-12-09T17:49:20Z</dcterms:created>
  <dcterms:modified xsi:type="dcterms:W3CDTF">2017-03-18T19:21:24Z</dcterms:modified>
</cp:coreProperties>
</file>